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3" r:id="rId3"/>
    <p:sldId id="272" r:id="rId4"/>
    <p:sldId id="269" r:id="rId5"/>
    <p:sldId id="271" r:id="rId6"/>
    <p:sldId id="273" r:id="rId7"/>
    <p:sldId id="27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Option 1" id="{42D8459F-7683-F84D-8DE6-C3C38246EA5E}">
          <p14:sldIdLst>
            <p14:sldId id="256"/>
            <p14:sldId id="264"/>
            <p14:sldId id="263"/>
            <p14:sldId id="257"/>
            <p14:sldId id="267"/>
            <p14:sldId id="26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0C618"/>
    <a:srgbClr val="D1040D"/>
    <a:srgbClr val="99D7CF"/>
    <a:srgbClr val="A2C0D2"/>
    <a:srgbClr val="499211"/>
    <a:srgbClr val="5486B8"/>
    <a:srgbClr val="164781"/>
    <a:srgbClr val="296A8E"/>
    <a:srgbClr val="1058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7586" autoAdjust="0"/>
  </p:normalViewPr>
  <p:slideViewPr>
    <p:cSldViewPr snapToGrid="0"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4F17F-797E-F743-99C7-34FA65335D3C}" type="datetimeFigureOut">
              <a:rPr lang="en-US" smtClean="0"/>
              <a:pPr/>
              <a:t>3/21/2015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pPr/>
              <a:t>3/21/2015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962153" y="1751337"/>
            <a:ext cx="7355143" cy="9422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>
              <a:defRPr lang="en-US" sz="4000" b="0" dirty="0">
                <a:solidFill>
                  <a:schemeClr val="tx2"/>
                </a:solidFill>
                <a:latin typeface="+mj-lt"/>
                <a:cs typeface="Segoe UI Light"/>
              </a:defRPr>
            </a:lvl1pPr>
          </a:lstStyle>
          <a:p>
            <a:pPr marL="0" lvl="0"/>
            <a:r>
              <a:rPr lang="en-CA" dirty="0" smtClean="0"/>
              <a:t>Session Title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2153" y="2689373"/>
            <a:ext cx="7356267" cy="604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lang="en-US" dirty="0">
                <a:solidFill>
                  <a:schemeClr val="bg2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  <p:pic>
        <p:nvPicPr>
          <p:cNvPr id="1026" name="Picture 2" descr="http://social.technet.microsoft.com/wiki/themes/TechNetmetro/images/TN-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328" y="439512"/>
            <a:ext cx="100965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7745" y="228728"/>
            <a:ext cx="731222" cy="92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5975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Clr>
                <a:schemeClr val="accent3"/>
              </a:buClr>
              <a:buFont typeface="Arial"/>
              <a:buNone/>
              <a:defRPr sz="2000">
                <a:solidFill>
                  <a:srgbClr val="595959"/>
                </a:solidFill>
                <a:latin typeface="+mn-lt"/>
                <a:cs typeface="Segoe"/>
              </a:defRPr>
            </a:lvl1pPr>
            <a:lvl2pPr marL="342900" indent="-342900">
              <a:buClr>
                <a:schemeClr val="accent4"/>
              </a:buClr>
              <a:buFont typeface="Arial"/>
              <a:buChar char="•"/>
              <a:defRPr sz="1800">
                <a:solidFill>
                  <a:srgbClr val="595959"/>
                </a:solidFill>
                <a:latin typeface="+mn-lt"/>
                <a:cs typeface="Segoe"/>
              </a:defRPr>
            </a:lvl2pPr>
            <a:lvl3pPr marL="638175" indent="-342900">
              <a:buClr>
                <a:schemeClr val="accent4"/>
              </a:buClr>
              <a:buFont typeface="Arial"/>
              <a:buChar char="•"/>
              <a:defRPr sz="1600">
                <a:solidFill>
                  <a:srgbClr val="595959"/>
                </a:solidFill>
                <a:latin typeface="+mn-lt"/>
                <a:cs typeface="Segoe"/>
              </a:defRPr>
            </a:lvl3pPr>
            <a:lvl4pPr marL="922338" indent="-342900">
              <a:buClr>
                <a:schemeClr val="accent4"/>
              </a:buClr>
              <a:buFont typeface="Arial"/>
              <a:buChar char="•"/>
              <a:defRPr sz="1600">
                <a:solidFill>
                  <a:srgbClr val="595959"/>
                </a:solidFill>
                <a:latin typeface="+mn-lt"/>
                <a:cs typeface="Segoe"/>
              </a:defRPr>
            </a:lvl4pPr>
            <a:lvl5pPr marL="1189038" indent="-342900">
              <a:buClr>
                <a:schemeClr val="accent4"/>
              </a:buClr>
              <a:buFont typeface="Arial"/>
              <a:buChar char="•"/>
              <a:defRPr sz="1600">
                <a:solidFill>
                  <a:srgbClr val="595959"/>
                </a:solidFill>
                <a:latin typeface="+mn-lt"/>
                <a:cs typeface="Sego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31214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7470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68865"/>
            <a:ext cx="4038600" cy="4015650"/>
          </a:xfrm>
        </p:spPr>
        <p:txBody>
          <a:bodyPr>
            <a:normAutofit/>
          </a:bodyPr>
          <a:lstStyle>
            <a:lvl1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1pPr>
            <a:lvl2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2pPr>
            <a:lvl3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3pPr>
            <a:lvl4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4pPr>
            <a:lvl5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51765" y="1465865"/>
            <a:ext cx="4040859" cy="409575"/>
          </a:xfrm>
          <a:solidFill>
            <a:schemeClr val="tx2"/>
          </a:solidFill>
        </p:spPr>
        <p:txBody>
          <a:bodyPr anchor="ctr">
            <a:noAutofit/>
          </a:bodyPr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636994" y="1465865"/>
            <a:ext cx="4040859" cy="409575"/>
          </a:xfrm>
          <a:solidFill>
            <a:schemeClr val="tx2"/>
          </a:solidFill>
        </p:spPr>
        <p:txBody>
          <a:bodyPr anchor="ctr">
            <a:noAutofit/>
          </a:bodyPr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87858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637088" y="1993900"/>
            <a:ext cx="4040187" cy="3981450"/>
          </a:xfrm>
        </p:spPr>
        <p:txBody>
          <a:bodyPr>
            <a:normAutofit/>
          </a:bodyPr>
          <a:lstStyle>
            <a:lvl1pPr marL="230188" indent="-230188">
              <a:buFont typeface="Arial"/>
              <a:buChar char="•"/>
              <a:defRPr sz="1400"/>
            </a:lvl1pPr>
            <a:lvl2pPr marL="230188" indent="-230188">
              <a:defRPr sz="1400"/>
            </a:lvl2pPr>
            <a:lvl3pPr marL="230188" indent="-230188">
              <a:defRPr sz="1400"/>
            </a:lvl3pPr>
            <a:lvl4pPr marL="230188" indent="-230188">
              <a:defRPr sz="1400"/>
            </a:lvl4pPr>
            <a:lvl5pPr marL="230188" indent="-230188"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1136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39306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018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4634" y="803739"/>
            <a:ext cx="8229600" cy="6858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634" y="1662029"/>
            <a:ext cx="8229600" cy="462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31214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15676" y="5539490"/>
            <a:ext cx="1328879" cy="132887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240053" y="70796"/>
            <a:ext cx="1830921" cy="657488"/>
          </a:xfrm>
          <a:prstGeom prst="rect">
            <a:avLst/>
          </a:prstGeom>
        </p:spPr>
      </p:pic>
      <p:pic>
        <p:nvPicPr>
          <p:cNvPr id="10" name="Picture 2" descr="http://social.technet.microsoft.com/wiki/themes/TechNetmetro/images/TN-logo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634" y="51116"/>
            <a:ext cx="100965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537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timing>
    <p:tnLst>
      <p:par>
        <p:cTn id="1" dur="indefinite" restart="never" nodeType="tmRoot"/>
      </p:par>
    </p:tnLst>
  </p:timing>
  <p:hf hdr="0" dt="0"/>
  <p:txStyles>
    <p:titleStyle>
      <a:lvl1pPr marL="0" algn="l" defTabSz="457200" rtl="0" eaLnBrk="1" latinLnBrk="0" hangingPunct="1">
        <a:lnSpc>
          <a:spcPts val="3500"/>
        </a:lnSpc>
        <a:spcBef>
          <a:spcPct val="0"/>
        </a:spcBef>
        <a:buNone/>
        <a:defRPr kumimoji="0" lang="en-US" sz="3600" b="0" i="0" u="none" strike="noStrike" kern="1200" cap="none" spc="0" normalizeH="0" baseline="0" dirty="0">
          <a:ln>
            <a:noFill/>
          </a:ln>
          <a:solidFill>
            <a:schemeClr val="bg2"/>
          </a:solidFill>
          <a:effectLst/>
          <a:uLnTx/>
          <a:uFillTx/>
          <a:latin typeface="+mj-lt"/>
          <a:ea typeface="+mj-ea"/>
          <a:cs typeface="Segoe UI Light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None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1pPr>
      <a:lvl2pPr marL="342900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4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2pPr>
      <a:lvl3pPr marL="638175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3pPr>
      <a:lvl4pPr marL="922338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4pPr>
      <a:lvl5pPr marL="1189038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0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rlm\WikiCouncil\TNWikiSummit15\WikiCrossLinking.pptx256.wa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rlm\WikiCouncil\TNWikiSummit15\WikiCrossLinking.pptx263.wa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rlm\WikiCouncil\TNWikiSummit15\WikiCrossLinking.pptx272.wa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rlm\WikiCouncil\TNWikiSummit15\WikiCrossLinking.pptx269.wa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rlm\WikiCouncil\TNWikiSummit15\WikiCrossLinking.pptx271.wa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rlm\WikiCouncil\TNWikiSummit15\WikiCrossLinking.pptx273.wa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rlm\WikiCouncil\TNWikiSummit15\WikiCrossLinking.pptx270.wa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 smtClean="0"/>
              <a:t>International</a:t>
            </a:r>
            <a:r>
              <a:rPr lang="pt-BR" dirty="0" smtClean="0"/>
              <a:t> TechNet Wiki </a:t>
            </a:r>
            <a:r>
              <a:rPr lang="pt-BR" dirty="0" err="1" smtClean="0"/>
              <a:t>Summit</a:t>
            </a:r>
            <a:r>
              <a:rPr lang="pt-BR" smtClean="0"/>
              <a:t/>
            </a:r>
            <a:br>
              <a:rPr lang="pt-BR" smtClean="0"/>
            </a:br>
            <a:r>
              <a:rPr lang="pt-BR" sz="27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en-US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Mueller</a:t>
            </a:r>
          </a:p>
          <a:p>
            <a:endParaRPr lang="en-US" dirty="0"/>
          </a:p>
        </p:txBody>
      </p:sp>
      <p:sp>
        <p:nvSpPr>
          <p:cNvPr id="19" name="Subtitle 6"/>
          <p:cNvSpPr txBox="1">
            <a:spLocks/>
          </p:cNvSpPr>
          <p:nvPr/>
        </p:nvSpPr>
        <p:spPr>
          <a:xfrm>
            <a:off x="962153" y="3489046"/>
            <a:ext cx="6888624" cy="1681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"/>
              </a:rPr>
              <a:t>Wiki: Cross-Linking</a:t>
            </a:r>
          </a:p>
          <a:p>
            <a:pPr algn="l"/>
            <a:endParaRPr lang="pt-BR" sz="2800" dirty="0" smtClean="0">
              <a:solidFill>
                <a:schemeClr val="tx1">
                  <a:lumMod val="75000"/>
                  <a:lumOff val="25000"/>
                </a:schemeClr>
              </a:solidFill>
              <a:cs typeface="Segoe"/>
            </a:endParaRPr>
          </a:p>
          <a:p>
            <a:pPr algn="l"/>
            <a:r>
              <a:rPr lang="en-US" sz="1200" b="1" dirty="0" smtClean="0">
                <a:solidFill>
                  <a:schemeClr val="tx1"/>
                </a:solidFill>
                <a:cs typeface="Segoe"/>
              </a:rPr>
              <a:t>http://social.technet.microsoft.com/wiki/contents/articles/19530.wiki-cross-linking.aspx</a:t>
            </a:r>
            <a:endParaRPr lang="en-US" sz="1200" b="1" dirty="0">
              <a:solidFill>
                <a:schemeClr val="tx1"/>
              </a:solidFill>
              <a:cs typeface="Segoe"/>
            </a:endParaRPr>
          </a:p>
        </p:txBody>
      </p:sp>
      <p:pic>
        <p:nvPicPr>
          <p:cNvPr id="5" name="WikiCrossLinking.pptx256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69338" y="63833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7804055"/>
      </p:ext>
    </p:extLst>
  </p:cSld>
  <p:clrMapOvr>
    <a:masterClrMapping/>
  </p:clrMapOvr>
  <p:transition advTm="375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Purpose of this Wiki – Make Our Articles More Useful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Features Recommended for Wiki Articles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Cross-Linking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Document the Steps -Demo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WikiCrossLinking.pptx26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69338" y="63833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721154"/>
      </p:ext>
    </p:extLst>
  </p:cSld>
  <p:clrMapOvr>
    <a:masterClrMapping/>
  </p:clrMapOvr>
  <p:transition advTm="439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Our Wiki Articles More Useful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Make the Articles Easier to Find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Improve Readability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Make it Easier for the Community to Learn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Increase Views (View Milestones Lead to Points)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WikiCrossLinking.pptx27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69338" y="63833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721154"/>
      </p:ext>
    </p:extLst>
  </p:cSld>
  <p:clrMapOvr>
    <a:masterClrMapping/>
  </p:clrMapOvr>
  <p:transition advTm="528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Used in Wiki Articles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Title – Short, Concise, Capture the Subject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Use Title Casing</a:t>
            </a:r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Example: Active Directory: Characters to Escape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Headings</a:t>
            </a:r>
            <a:endParaRPr lang="en-US" dirty="0" smtClean="0"/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Major Headings use “Heading 1”</a:t>
            </a:r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Sub Headings Use “Heading 2”, Heading 3”, etc.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Table of Contents - [TOC]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Use Default Fonts and Sizes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Tables, Code, Images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WikiCrossLinking.pptx269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69338" y="63833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721154"/>
      </p:ext>
    </p:extLst>
  </p:cSld>
  <p:clrMapOvr>
    <a:masterClrMapping/>
  </p:clrMapOvr>
  <p:transition advTm="1838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Used in Wiki Articles - Links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Other Resources</a:t>
            </a:r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Forum Threads, KB Articles, MSDN Library articles, Blog Posts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See Also</a:t>
            </a:r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Wiki Articles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Cross-Linking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WikiCrossLinking.pptx271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69338" y="63833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721154"/>
      </p:ext>
    </p:extLst>
  </p:cSld>
  <p:clrMapOvr>
    <a:masterClrMapping/>
  </p:clrMapOvr>
  <p:transition advTm="1158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Hyperlinks</a:t>
            </a:r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Link a TechNet Wiki article</a:t>
            </a:r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Link a Heading in a Wiki article</a:t>
            </a:r>
          </a:p>
          <a:p>
            <a:pPr marL="0" lvl="2" indent="0"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Link a term or acronym in </a:t>
            </a:r>
            <a:r>
              <a:rPr lang="en-US" sz="2000" smtClean="0">
                <a:solidFill>
                  <a:schemeClr val="bg2"/>
                </a:solidFill>
              </a:rPr>
              <a:t>a Glossary</a:t>
            </a:r>
            <a:endParaRPr lang="en-US" sz="2000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WikiCrossLinking.pptx27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69338" y="63833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721154"/>
      </p:ext>
    </p:extLst>
  </p:cSld>
  <p:clrMapOvr>
    <a:masterClrMapping/>
  </p:clrMapOvr>
  <p:transition advTm="850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We Want our Wiki Articles to be Useful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We Would Like to Maximize Page Hits/Views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Recommended Features</a:t>
            </a:r>
          </a:p>
          <a:p>
            <a:pPr marL="0" lvl="2" indent="0">
              <a:buNone/>
            </a:pPr>
            <a:r>
              <a:rPr lang="en-US" sz="2400" smtClean="0">
                <a:solidFill>
                  <a:schemeClr val="tx2"/>
                </a:solidFill>
              </a:rPr>
              <a:t>Add Links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WikiCrossLinking.pptx270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69338" y="63833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721154"/>
      </p:ext>
    </p:extLst>
  </p:cSld>
  <p:clrMapOvr>
    <a:masterClrMapping/>
  </p:clrMapOvr>
  <p:transition advTm="480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ASS 2011_SpeakerTemplateDark">
  <a:themeElements>
    <a:clrScheme name="SQL PASS">
      <a:dk1>
        <a:sysClr val="windowText" lastClr="000000"/>
      </a:dk1>
      <a:lt1>
        <a:sysClr val="window" lastClr="FFFFFF"/>
      </a:lt1>
      <a:dk2>
        <a:srgbClr val="164781"/>
      </a:dk2>
      <a:lt2>
        <a:srgbClr val="5486B8"/>
      </a:lt2>
      <a:accent1>
        <a:srgbClr val="A2C0D2"/>
      </a:accent1>
      <a:accent2>
        <a:srgbClr val="99D7CF"/>
      </a:accent2>
      <a:accent3>
        <a:srgbClr val="499211"/>
      </a:accent3>
      <a:accent4>
        <a:srgbClr val="90C618"/>
      </a:accent4>
      <a:accent5>
        <a:srgbClr val="5FA57A"/>
      </a:accent5>
      <a:accent6>
        <a:srgbClr val="D1040D"/>
      </a:accent6>
      <a:hlink>
        <a:srgbClr val="90C618"/>
      </a:hlink>
      <a:folHlink>
        <a:srgbClr val="90C618"/>
      </a:folHlink>
    </a:clrScheme>
    <a:fontScheme name="PAS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PASS 2011_SpeakerTemplateDark.potx</Template>
  <TotalTime>826</TotalTime>
  <Words>209</Words>
  <Application>Microsoft Office PowerPoint</Application>
  <PresentationFormat>On-screen Show (4:3)</PresentationFormat>
  <Paragraphs>47</Paragraphs>
  <Slides>7</Slides>
  <Notes>0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PASS 2011_SpeakerTemplateDark</vt:lpstr>
      <vt:lpstr>International TechNet Wiki Summit 2015</vt:lpstr>
      <vt:lpstr>Agenda</vt:lpstr>
      <vt:lpstr>Make Our Wiki Articles More Useful</vt:lpstr>
      <vt:lpstr>Features Used in Wiki Articles</vt:lpstr>
      <vt:lpstr>Features Used in Wiki Articles - Links</vt:lpstr>
      <vt:lpstr>Demo</vt:lpstr>
      <vt:lpstr>Summary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Durval</dc:creator>
  <cp:keywords>TNWiki Summit; Wiki Ninjas; TechNet Wiki</cp:keywords>
  <cp:lastModifiedBy>rlmueller</cp:lastModifiedBy>
  <cp:revision>19</cp:revision>
  <dcterms:created xsi:type="dcterms:W3CDTF">2011-05-03T05:22:43Z</dcterms:created>
  <dcterms:modified xsi:type="dcterms:W3CDTF">2015-03-21T16:35:28Z</dcterms:modified>
  <cp:category>TNWiki</cp:category>
</cp:coreProperties>
</file>